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Lst>
  <p:sldSz cy="10058400" cx="7772400"/>
  <p:notesSz cx="6858000" cy="9144000"/>
  <p:embeddedFontLst>
    <p:embeddedFont>
      <p:font typeface="Halant"/>
      <p:regular r:id="rId11"/>
      <p:bold r:id="rId12"/>
    </p:embeddedFont>
    <p:embeddedFont>
      <p:font typeface="Inter SemiBold"/>
      <p:regular r:id="rId13"/>
      <p:bold r:id="rId14"/>
      <p:italic r:id="rId15"/>
      <p:boldItalic r:id="rId16"/>
    </p:embeddedFont>
    <p:embeddedFont>
      <p:font typeface="Plus Jakarta Sans"/>
      <p:regular r:id="rId17"/>
      <p:bold r:id="rId18"/>
      <p:italic r:id="rId19"/>
      <p:boldItalic r:id="rId20"/>
    </p:embeddedFont>
    <p:embeddedFont>
      <p:font typeface="Inter"/>
      <p:regular r:id="rId21"/>
      <p:bold r:id="rId22"/>
      <p:italic r:id="rId23"/>
      <p:boldItalic r:id="rId2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guide id="3" pos="295">
          <p15:clr>
            <a:srgbClr val="747775"/>
          </p15:clr>
        </p15:guide>
        <p15:guide id="4" pos="4601">
          <p15:clr>
            <a:srgbClr val="747775"/>
          </p15:clr>
        </p15:guide>
        <p15:guide id="5" orient="horz" pos="616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B2075A73-68CF-4E67-AEFD-7F2E86025CC3}">
  <a:tblStyle styleId="{B2075A73-68CF-4E67-AEFD-7F2E86025CC3}"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 pos="295"/>
        <p:guide pos="4601"/>
        <p:guide pos="616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boldItalic.fntdata"/><Relationship Id="rId11" Type="http://schemas.openxmlformats.org/officeDocument/2006/relationships/font" Target="fonts/Halant-regular.fntdata"/><Relationship Id="rId22" Type="http://schemas.openxmlformats.org/officeDocument/2006/relationships/font" Target="fonts/Inter-bold.fntdata"/><Relationship Id="rId10" Type="http://schemas.openxmlformats.org/officeDocument/2006/relationships/slide" Target="slides/slide4.xml"/><Relationship Id="rId21" Type="http://schemas.openxmlformats.org/officeDocument/2006/relationships/font" Target="fonts/Inter-regular.fntdata"/><Relationship Id="rId13" Type="http://schemas.openxmlformats.org/officeDocument/2006/relationships/font" Target="fonts/InterSemiBold-regular.fntdata"/><Relationship Id="rId24" Type="http://schemas.openxmlformats.org/officeDocument/2006/relationships/font" Target="fonts/Inter-boldItalic.fntdata"/><Relationship Id="rId12" Type="http://schemas.openxmlformats.org/officeDocument/2006/relationships/font" Target="fonts/Halant-bold.fntdata"/><Relationship Id="rId23" Type="http://schemas.openxmlformats.org/officeDocument/2006/relationships/font" Target="fonts/Inter-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InterSemiBold-italic.fntdata"/><Relationship Id="rId14" Type="http://schemas.openxmlformats.org/officeDocument/2006/relationships/font" Target="fonts/InterSemiBold-bold.fntdata"/><Relationship Id="rId17" Type="http://schemas.openxmlformats.org/officeDocument/2006/relationships/font" Target="fonts/PlusJakartaSans-regular.fntdata"/><Relationship Id="rId16" Type="http://schemas.openxmlformats.org/officeDocument/2006/relationships/font" Target="fonts/InterSemiBold-boldItalic.fntdata"/><Relationship Id="rId5" Type="http://schemas.openxmlformats.org/officeDocument/2006/relationships/slideMaster" Target="slideMasters/slideMaster1.xml"/><Relationship Id="rId19" Type="http://schemas.openxmlformats.org/officeDocument/2006/relationships/font" Target="fonts/PlusJakartaSans-italic.fntdata"/><Relationship Id="rId6" Type="http://schemas.openxmlformats.org/officeDocument/2006/relationships/notesMaster" Target="notesMasters/notesMaster1.xml"/><Relationship Id="rId18" Type="http://schemas.openxmlformats.org/officeDocument/2006/relationships/font" Target="fonts/PlusJakartaSans-bold.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39f1daf221_0_18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39f1daf221_0_1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244d96e15f_2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244d96e15f_2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g3244d96e15f_1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3" name="Google Shape;93;g3244d96e15f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g3244d96e15f_2_6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5" name="Google Shape;115;g3244d96e15f_2_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4.png"/><Relationship Id="rId5"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4.png"/><Relationship Id="rId5" Type="http://schemas.openxmlformats.org/officeDocument/2006/relationships/image" Target="../media/image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4.png"/><Relationship Id="rId5"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4.png"/><Relationship Id="rId5"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2000">
                <a:solidFill>
                  <a:schemeClr val="dk1"/>
                </a:solidFill>
                <a:latin typeface="Plus Jakarta Sans"/>
                <a:ea typeface="Plus Jakarta Sans"/>
                <a:cs typeface="Plus Jakarta Sans"/>
                <a:sym typeface="Plus Jakarta Sans"/>
              </a:rPr>
              <a:t>What is </a:t>
            </a:r>
            <a:endParaRPr sz="2000">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Comparison?</a:t>
            </a:r>
            <a:endParaRPr sz="1700">
              <a:solidFill>
                <a:schemeClr val="dk1"/>
              </a:solidFill>
              <a:latin typeface="Halant"/>
              <a:ea typeface="Halant"/>
              <a:cs typeface="Halant"/>
              <a:sym typeface="Halant"/>
            </a:endParaRPr>
          </a:p>
        </p:txBody>
      </p:sp>
      <p:sp>
        <p:nvSpPr>
          <p:cNvPr id="55" name="Google Shape;55;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56" name="Google Shape;56;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7" name="Google Shape;57;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58" name="Google Shape;58;p13"/>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59" name="Google Shape;59;p13"/>
          <p:cNvSpPr txBox="1"/>
          <p:nvPr/>
        </p:nvSpPr>
        <p:spPr>
          <a:xfrm>
            <a:off x="1823700" y="1148025"/>
            <a:ext cx="5012400" cy="8745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9725" lIns="91425" spcFirstLastPara="1" rIns="91425" wrap="square" tIns="109725">
            <a:noAutofit/>
          </a:bodyPr>
          <a:lstStyle/>
          <a:p>
            <a:pPr indent="0" lvl="0" marL="0" rtl="0" algn="l">
              <a:spcBef>
                <a:spcPts val="0"/>
              </a:spcBef>
              <a:spcAft>
                <a:spcPts val="0"/>
              </a:spcAft>
              <a:buNone/>
            </a:pPr>
            <a:r>
              <a:rPr b="1" lang="en">
                <a:solidFill>
                  <a:srgbClr val="000000"/>
                </a:solidFill>
                <a:latin typeface="Plus Jakarta Sans"/>
                <a:ea typeface="Plus Jakarta Sans"/>
                <a:cs typeface="Plus Jakarta Sans"/>
                <a:sym typeface="Plus Jakarta Sans"/>
              </a:rPr>
              <a:t>Quick Definition: </a:t>
            </a:r>
            <a:r>
              <a:rPr lang="en">
                <a:solidFill>
                  <a:srgbClr val="000000"/>
                </a:solidFill>
                <a:latin typeface="Plus Jakarta Sans"/>
                <a:ea typeface="Plus Jakarta Sans"/>
                <a:cs typeface="Plus Jakarta Sans"/>
                <a:sym typeface="Plus Jakarta Sans"/>
              </a:rPr>
              <a:t>Thinking historically means identifying both the similarities and the differences between the people, places, events, and ideas studied in history.</a:t>
            </a:r>
            <a:endParaRPr sz="1200">
              <a:solidFill>
                <a:srgbClr val="000000"/>
              </a:solidFill>
              <a:latin typeface="Inter"/>
              <a:ea typeface="Inter"/>
              <a:cs typeface="Inter"/>
              <a:sym typeface="Inter"/>
            </a:endParaRPr>
          </a:p>
        </p:txBody>
      </p:sp>
      <p:graphicFrame>
        <p:nvGraphicFramePr>
          <p:cNvPr id="60" name="Google Shape;60;p13"/>
          <p:cNvGraphicFramePr/>
          <p:nvPr/>
        </p:nvGraphicFramePr>
        <p:xfrm>
          <a:off x="440575" y="7225500"/>
          <a:ext cx="3000000" cy="3000000"/>
        </p:xfrm>
        <a:graphic>
          <a:graphicData uri="http://schemas.openxmlformats.org/drawingml/2006/table">
            <a:tbl>
              <a:tblPr>
                <a:noFill/>
                <a:tableStyleId>{B2075A73-68CF-4E67-AEFD-7F2E86025CC3}</a:tableStyleId>
              </a:tblPr>
              <a:tblGrid>
                <a:gridCol w="3417150"/>
                <a:gridCol w="3417150"/>
              </a:tblGrid>
              <a:tr h="472825">
                <a:tc>
                  <a:txBody>
                    <a:bodyPr/>
                    <a:lstStyle/>
                    <a:p>
                      <a:pPr indent="0" lvl="0" marL="0" rtl="0" algn="l">
                        <a:spcBef>
                          <a:spcPts val="0"/>
                        </a:spcBef>
                        <a:spcAft>
                          <a:spcPts val="0"/>
                        </a:spcAft>
                        <a:buNone/>
                      </a:pPr>
                      <a:r>
                        <a:rPr lang="en" sz="1100">
                          <a:latin typeface="Inter"/>
                          <a:ea typeface="Inter"/>
                          <a:cs typeface="Inter"/>
                          <a:sym typeface="Inter"/>
                        </a:rPr>
                        <a:t>When things look very different from each other, why is it still important to find similarities?</a:t>
                      </a:r>
                      <a:endParaRPr sz="1100">
                        <a:latin typeface="Inter"/>
                        <a:ea typeface="Inter"/>
                        <a:cs typeface="Inter"/>
                        <a:sym typeface="Inter"/>
                      </a:endParaRPr>
                    </a:p>
                  </a:txBody>
                  <a:tcPr marT="109725" marB="1097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100">
                          <a:latin typeface="Inter"/>
                          <a:ea typeface="Inter"/>
                          <a:cs typeface="Inter"/>
                          <a:sym typeface="Inter"/>
                        </a:rPr>
                        <a:t>How can comparing historical moments help us better understand them?</a:t>
                      </a:r>
                      <a:endParaRPr sz="1100">
                        <a:latin typeface="Inter"/>
                        <a:ea typeface="Inter"/>
                        <a:cs typeface="Inter"/>
                        <a:sym typeface="Inter"/>
                      </a:endParaRPr>
                    </a:p>
                  </a:txBody>
                  <a:tcPr marT="109725" marB="1097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321525">
                <a:tc>
                  <a:txBody>
                    <a:bodyPr/>
                    <a:lstStyle/>
                    <a:p>
                      <a:pPr indent="0" lvl="0" marL="0" rtl="0" algn="l">
                        <a:spcBef>
                          <a:spcPts val="0"/>
                        </a:spcBef>
                        <a:spcAft>
                          <a:spcPts val="0"/>
                        </a:spcAft>
                        <a:buNone/>
                      </a:pPr>
                      <a:r>
                        <a:t/>
                      </a:r>
                      <a:endParaRPr sz="1000">
                        <a:latin typeface="Inter"/>
                        <a:ea typeface="Inter"/>
                        <a:cs typeface="Inter"/>
                        <a:sym typeface="Inter"/>
                      </a:endParaRPr>
                    </a:p>
                  </a:txBody>
                  <a:tcPr marT="109725" marB="1097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sz="1000">
                        <a:latin typeface="Inter"/>
                        <a:ea typeface="Inter"/>
                        <a:cs typeface="Inter"/>
                        <a:sym typeface="Inter"/>
                      </a:endParaRPr>
                    </a:p>
                  </a:txBody>
                  <a:tcPr marT="109725" marB="1097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61" name="Google Shape;61;p13"/>
          <p:cNvSpPr txBox="1"/>
          <p:nvPr/>
        </p:nvSpPr>
        <p:spPr>
          <a:xfrm>
            <a:off x="440575" y="6654963"/>
            <a:ext cx="1138200" cy="400200"/>
          </a:xfrm>
          <a:prstGeom prst="rect">
            <a:avLst/>
          </a:prstGeom>
          <a:noFill/>
          <a:ln cap="flat" cmpd="sng" w="19050">
            <a:solidFill>
              <a:schemeClr val="accent1"/>
            </a:solidFill>
            <a:prstDash val="solid"/>
            <a:round/>
            <a:headEnd len="sm" w="sm" type="none"/>
            <a:tailEnd len="sm" w="sm" type="none"/>
          </a:ln>
        </p:spPr>
        <p:txBody>
          <a:bodyPr anchorCtr="0" anchor="ctr" bIns="109725" lIns="91425" spcFirstLastPara="1" rIns="91425" wrap="square" tIns="109725">
            <a:noAutofit/>
          </a:bodyPr>
          <a:lstStyle/>
          <a:p>
            <a:pPr indent="0" lvl="0" marL="0" rtl="0" algn="ctr">
              <a:spcBef>
                <a:spcPts val="0"/>
              </a:spcBef>
              <a:spcAft>
                <a:spcPts val="0"/>
              </a:spcAft>
              <a:buNone/>
            </a:pPr>
            <a:r>
              <a:rPr b="1" lang="en">
                <a:latin typeface="Plus Jakarta Sans"/>
                <a:ea typeface="Plus Jakarta Sans"/>
                <a:cs typeface="Plus Jakarta Sans"/>
                <a:sym typeface="Plus Jakarta Sans"/>
              </a:rPr>
              <a:t>Practice!</a:t>
            </a:r>
            <a:endParaRPr b="1">
              <a:latin typeface="Plus Jakarta Sans"/>
              <a:ea typeface="Plus Jakarta Sans"/>
              <a:cs typeface="Plus Jakarta Sans"/>
              <a:sym typeface="Plus Jakarta Sans"/>
            </a:endParaRPr>
          </a:p>
        </p:txBody>
      </p:sp>
      <p:sp>
        <p:nvSpPr>
          <p:cNvPr id="62" name="Google Shape;62;p13"/>
          <p:cNvSpPr txBox="1"/>
          <p:nvPr/>
        </p:nvSpPr>
        <p:spPr>
          <a:xfrm>
            <a:off x="680163" y="2255862"/>
            <a:ext cx="2163300" cy="438000"/>
          </a:xfrm>
          <a:prstGeom prst="rect">
            <a:avLst/>
          </a:prstGeom>
          <a:noFill/>
          <a:ln cap="flat" cmpd="sng" w="9525">
            <a:solidFill>
              <a:srgbClr val="000000"/>
            </a:solidFill>
            <a:prstDash val="solid"/>
            <a:round/>
            <a:headEnd len="sm" w="sm" type="none"/>
            <a:tailEnd len="sm" w="sm" type="none"/>
          </a:ln>
        </p:spPr>
        <p:txBody>
          <a:bodyPr anchorCtr="0" anchor="ctr" bIns="109725" lIns="91425" spcFirstLastPara="1" rIns="91425" wrap="square" tIns="109725">
            <a:noAutofit/>
          </a:bodyPr>
          <a:lstStyle/>
          <a:p>
            <a:pPr indent="0" lvl="0" marL="0" rtl="0" algn="ctr">
              <a:spcBef>
                <a:spcPts val="0"/>
              </a:spcBef>
              <a:spcAft>
                <a:spcPts val="0"/>
              </a:spcAft>
              <a:buNone/>
            </a:pPr>
            <a:r>
              <a:rPr lang="en">
                <a:latin typeface="Inter"/>
                <a:ea typeface="Inter"/>
                <a:cs typeface="Inter"/>
                <a:sym typeface="Inter"/>
              </a:rPr>
              <a:t>Historical Moment 1</a:t>
            </a:r>
            <a:endParaRPr>
              <a:latin typeface="Inter"/>
              <a:ea typeface="Inter"/>
              <a:cs typeface="Inter"/>
              <a:sym typeface="Inter"/>
            </a:endParaRPr>
          </a:p>
        </p:txBody>
      </p:sp>
      <p:graphicFrame>
        <p:nvGraphicFramePr>
          <p:cNvPr id="63" name="Google Shape;63;p13"/>
          <p:cNvGraphicFramePr/>
          <p:nvPr/>
        </p:nvGraphicFramePr>
        <p:xfrm>
          <a:off x="680163" y="3261025"/>
          <a:ext cx="3000000" cy="3000000"/>
        </p:xfrm>
        <a:graphic>
          <a:graphicData uri="http://schemas.openxmlformats.org/drawingml/2006/table">
            <a:tbl>
              <a:tblPr>
                <a:noFill/>
                <a:tableStyleId>{B2075A73-68CF-4E67-AEFD-7F2E86025CC3}</a:tableStyleId>
              </a:tblPr>
              <a:tblGrid>
                <a:gridCol w="1591700"/>
                <a:gridCol w="1591700"/>
                <a:gridCol w="1404450"/>
                <a:gridCol w="1778950"/>
              </a:tblGrid>
              <a:tr h="523550">
                <a:tc gridSpan="3">
                  <a:txBody>
                    <a:bodyPr/>
                    <a:lstStyle/>
                    <a:p>
                      <a:pPr indent="0" lvl="0" marL="0" rtl="0" algn="ctr">
                        <a:spcBef>
                          <a:spcPts val="0"/>
                        </a:spcBef>
                        <a:spcAft>
                          <a:spcPts val="0"/>
                        </a:spcAft>
                        <a:buNone/>
                      </a:pPr>
                      <a:r>
                        <a:rPr lang="en">
                          <a:latin typeface="Inter"/>
                          <a:ea typeface="Inter"/>
                          <a:cs typeface="Inter"/>
                          <a:sym typeface="Inter"/>
                        </a:rPr>
                        <a:t>Even when difficult, historians look for multiple similarities when comparing historical moments.</a:t>
                      </a:r>
                      <a:endParaRPr>
                        <a:latin typeface="Inter"/>
                        <a:ea typeface="Inter"/>
                        <a:cs typeface="Inter"/>
                        <a:sym typeface="Inter"/>
                      </a:endParaRPr>
                    </a:p>
                  </a:txBody>
                  <a:tcPr marT="109725" marB="1097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c>
                  <a:txBody>
                    <a:bodyPr/>
                    <a:lstStyle/>
                    <a:p>
                      <a:pPr indent="0" lvl="0" marL="0" rtl="0" algn="l">
                        <a:spcBef>
                          <a:spcPts val="0"/>
                        </a:spcBef>
                        <a:spcAft>
                          <a:spcPts val="0"/>
                        </a:spcAft>
                        <a:buNone/>
                      </a:pPr>
                      <a:r>
                        <a:rPr lang="en" sz="1000">
                          <a:latin typeface="Inter SemiBold"/>
                          <a:ea typeface="Inter SemiBold"/>
                          <a:cs typeface="Inter SemiBold"/>
                          <a:sym typeface="Inter SemiBold"/>
                        </a:rPr>
                        <a:t>1.</a:t>
                      </a:r>
                      <a:endParaRPr sz="1000">
                        <a:latin typeface="Inter SemiBold"/>
                        <a:ea typeface="Inter SemiBold"/>
                        <a:cs typeface="Inter SemiBold"/>
                        <a:sym typeface="Inter SemiBold"/>
                      </a:endParaRPr>
                    </a:p>
                    <a:p>
                      <a:pPr indent="0" lvl="0" marL="0" rtl="0" algn="l">
                        <a:spcBef>
                          <a:spcPts val="0"/>
                        </a:spcBef>
                        <a:spcAft>
                          <a:spcPts val="0"/>
                        </a:spcAft>
                        <a:buNone/>
                      </a:pPr>
                      <a:r>
                        <a:rPr lang="en" sz="1000">
                          <a:latin typeface="Inter SemiBold"/>
                          <a:ea typeface="Inter SemiBold"/>
                          <a:cs typeface="Inter SemiBold"/>
                          <a:sym typeface="Inter SemiBold"/>
                        </a:rPr>
                        <a:t>2.</a:t>
                      </a:r>
                      <a:endParaRPr sz="1000">
                        <a:latin typeface="Inter SemiBold"/>
                        <a:ea typeface="Inter SemiBold"/>
                        <a:cs typeface="Inter SemiBold"/>
                        <a:sym typeface="Inter SemiBold"/>
                      </a:endParaRPr>
                    </a:p>
                    <a:p>
                      <a:pPr indent="0" lvl="0" marL="0" rtl="0" algn="l">
                        <a:spcBef>
                          <a:spcPts val="0"/>
                        </a:spcBef>
                        <a:spcAft>
                          <a:spcPts val="0"/>
                        </a:spcAft>
                        <a:buNone/>
                      </a:pPr>
                      <a:r>
                        <a:rPr lang="en" sz="1000">
                          <a:latin typeface="Inter SemiBold"/>
                          <a:ea typeface="Inter SemiBold"/>
                          <a:cs typeface="Inter SemiBold"/>
                          <a:sym typeface="Inter SemiBold"/>
                        </a:rPr>
                        <a:t>3.</a:t>
                      </a:r>
                      <a:endParaRPr sz="1000">
                        <a:latin typeface="Inter SemiBold"/>
                        <a:ea typeface="Inter SemiBold"/>
                        <a:cs typeface="Inter SemiBold"/>
                        <a:sym typeface="Inter SemiBold"/>
                      </a:endParaRPr>
                    </a:p>
                  </a:txBody>
                  <a:tcPr marT="109725" marB="1097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graphicFrame>
        <p:nvGraphicFramePr>
          <p:cNvPr id="64" name="Google Shape;64;p13"/>
          <p:cNvGraphicFramePr/>
          <p:nvPr/>
        </p:nvGraphicFramePr>
        <p:xfrm>
          <a:off x="469075" y="4890375"/>
          <a:ext cx="3000000" cy="3000000"/>
        </p:xfrm>
        <a:graphic>
          <a:graphicData uri="http://schemas.openxmlformats.org/drawingml/2006/table">
            <a:tbl>
              <a:tblPr>
                <a:noFill/>
                <a:tableStyleId>{B2075A73-68CF-4E67-AEFD-7F2E86025CC3}</a:tableStyleId>
              </a:tblPr>
              <a:tblGrid>
                <a:gridCol w="1719625"/>
                <a:gridCol w="3268675"/>
                <a:gridCol w="1846025"/>
              </a:tblGrid>
              <a:tr h="200450">
                <a:tc gridSpan="3" rowSpan="2">
                  <a:txBody>
                    <a:bodyPr/>
                    <a:lstStyle/>
                    <a:p>
                      <a:pPr indent="0" lvl="0" marL="0" rtl="0" algn="ctr">
                        <a:spcBef>
                          <a:spcPts val="0"/>
                        </a:spcBef>
                        <a:spcAft>
                          <a:spcPts val="0"/>
                        </a:spcAft>
                        <a:buNone/>
                      </a:pPr>
                      <a:r>
                        <a:rPr lang="en" sz="1100">
                          <a:latin typeface="Inter"/>
                          <a:ea typeface="Inter"/>
                          <a:cs typeface="Inter"/>
                          <a:sym typeface="Inter"/>
                        </a:rPr>
                        <a:t>When identifying differences between historical moments, it is helpful to name the specific factor that makes them different. For instance:</a:t>
                      </a:r>
                      <a:endParaRPr sz="1100">
                        <a:latin typeface="Inter"/>
                        <a:ea typeface="Inter"/>
                        <a:cs typeface="Inter"/>
                        <a:sym typeface="Inter"/>
                      </a:endParaRPr>
                    </a:p>
                  </a:txBody>
                  <a:tcPr marT="109725" marB="1097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rowSpan="2" hMerge="1"/>
                <a:tc rowSpan="2" hMerge="1"/>
              </a:tr>
              <a:tr h="162725">
                <a:tc gridSpan="3" vMerge="1"/>
                <a:tc hMerge="1" vMerge="1"/>
                <a:tc hMerge="1" vMerge="1"/>
              </a:tr>
              <a:tr h="339850">
                <a:tc>
                  <a:txBody>
                    <a:bodyPr/>
                    <a:lstStyle/>
                    <a:p>
                      <a:pPr indent="0" lvl="0" marL="0" rtl="0" algn="l">
                        <a:spcBef>
                          <a:spcPts val="0"/>
                        </a:spcBef>
                        <a:spcAft>
                          <a:spcPts val="0"/>
                        </a:spcAft>
                        <a:buClr>
                          <a:srgbClr val="000000"/>
                        </a:buClr>
                        <a:buSzPts val="1100"/>
                        <a:buFont typeface="Arial"/>
                        <a:buNone/>
                      </a:pPr>
                      <a:r>
                        <a:rPr lang="en" sz="1100">
                          <a:solidFill>
                            <a:srgbClr val="000000"/>
                          </a:solidFill>
                          <a:latin typeface="Inter"/>
                          <a:ea typeface="Inter"/>
                          <a:cs typeface="Inter"/>
                          <a:sym typeface="Inter"/>
                        </a:rPr>
                        <a:t>Abolition Movement from 1830s-1865.</a:t>
                      </a:r>
                      <a:endParaRPr sz="1100">
                        <a:latin typeface="Inter"/>
                        <a:ea typeface="Inter"/>
                        <a:cs typeface="Inter"/>
                        <a:sym typeface="Inter"/>
                      </a:endParaRPr>
                    </a:p>
                  </a:txBody>
                  <a:tcPr marT="109725" marB="1097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Clr>
                          <a:srgbClr val="000000"/>
                        </a:buClr>
                        <a:buSzPts val="1100"/>
                        <a:buFont typeface="Arial"/>
                        <a:buNone/>
                      </a:pPr>
                      <a:r>
                        <a:rPr lang="en" sz="1100">
                          <a:solidFill>
                            <a:srgbClr val="000000"/>
                          </a:solidFill>
                          <a:latin typeface="Inter"/>
                          <a:ea typeface="Inter"/>
                          <a:cs typeface="Inter"/>
                          <a:sym typeface="Inter"/>
                        </a:rPr>
                        <a:t>The Abolition and Civil Rights Movements are </a:t>
                      </a:r>
                      <a:r>
                        <a:rPr b="1" lang="en" sz="1100">
                          <a:solidFill>
                            <a:srgbClr val="000000"/>
                          </a:solidFill>
                          <a:latin typeface="Inter"/>
                          <a:ea typeface="Inter"/>
                          <a:cs typeface="Inter"/>
                          <a:sym typeface="Inter"/>
                        </a:rPr>
                        <a:t>different in regards to: </a:t>
                      </a:r>
                      <a:r>
                        <a:rPr lang="en" sz="1100">
                          <a:solidFill>
                            <a:srgbClr val="000000"/>
                          </a:solidFill>
                          <a:latin typeface="Inter"/>
                          <a:ea typeface="Inter"/>
                          <a:cs typeface="Inter"/>
                          <a:sym typeface="Inter"/>
                        </a:rPr>
                        <a:t>their time period.</a:t>
                      </a:r>
                      <a:endParaRPr sz="1100">
                        <a:latin typeface="Inter"/>
                        <a:ea typeface="Inter"/>
                        <a:cs typeface="Inter"/>
                        <a:sym typeface="Inter"/>
                      </a:endParaRPr>
                    </a:p>
                  </a:txBody>
                  <a:tcPr marT="109725" marB="1097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Clr>
                          <a:srgbClr val="000000"/>
                        </a:buClr>
                        <a:buSzPts val="1100"/>
                        <a:buFont typeface="Arial"/>
                        <a:buNone/>
                      </a:pPr>
                      <a:r>
                        <a:rPr lang="en" sz="1100">
                          <a:solidFill>
                            <a:srgbClr val="000000"/>
                          </a:solidFill>
                          <a:latin typeface="Inter"/>
                          <a:ea typeface="Inter"/>
                          <a:cs typeface="Inter"/>
                          <a:sym typeface="Inter"/>
                        </a:rPr>
                        <a:t>Civil Rights Movement from 1950s-1960s.</a:t>
                      </a:r>
                      <a:endParaRPr sz="1100">
                        <a:latin typeface="Inter"/>
                        <a:ea typeface="Inter"/>
                        <a:cs typeface="Inter"/>
                        <a:sym typeface="Inter"/>
                      </a:endParaRPr>
                    </a:p>
                  </a:txBody>
                  <a:tcPr marT="109725" marB="1097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65" name="Google Shape;65;p13"/>
          <p:cNvSpPr/>
          <p:nvPr/>
        </p:nvSpPr>
        <p:spPr>
          <a:xfrm rot="-5400000">
            <a:off x="3731413" y="262462"/>
            <a:ext cx="2643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109725" lIns="91425" spcFirstLastPara="1" rIns="91425" wrap="square" tIns="10972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66" name="Google Shape;66;p13"/>
          <p:cNvSpPr txBox="1"/>
          <p:nvPr/>
        </p:nvSpPr>
        <p:spPr>
          <a:xfrm>
            <a:off x="3177013" y="2584587"/>
            <a:ext cx="1373100" cy="400200"/>
          </a:xfrm>
          <a:prstGeom prst="rect">
            <a:avLst/>
          </a:prstGeom>
          <a:noFill/>
          <a:ln cap="flat" cmpd="sng" w="19050">
            <a:solidFill>
              <a:srgbClr val="000000"/>
            </a:solidFill>
            <a:prstDash val="solid"/>
            <a:round/>
            <a:headEnd len="sm" w="sm" type="none"/>
            <a:tailEnd len="sm" w="sm" type="none"/>
          </a:ln>
        </p:spPr>
        <p:txBody>
          <a:bodyPr anchorCtr="0" anchor="ctr" bIns="109725" lIns="91425" spcFirstLastPara="1" rIns="91425" wrap="square" tIns="109725">
            <a:noAutofit/>
          </a:bodyPr>
          <a:lstStyle/>
          <a:p>
            <a:pPr indent="0" lvl="0" marL="0" rtl="0" algn="ctr">
              <a:spcBef>
                <a:spcPts val="0"/>
              </a:spcBef>
              <a:spcAft>
                <a:spcPts val="0"/>
              </a:spcAft>
              <a:buNone/>
            </a:pPr>
            <a:r>
              <a:rPr lang="en" sz="1600">
                <a:latin typeface="Inter"/>
                <a:ea typeface="Inter"/>
                <a:cs typeface="Inter"/>
                <a:sym typeface="Inter"/>
              </a:rPr>
              <a:t>Similarities</a:t>
            </a:r>
            <a:endParaRPr sz="1600">
              <a:latin typeface="Inter"/>
              <a:ea typeface="Inter"/>
              <a:cs typeface="Inter"/>
              <a:sym typeface="Inter"/>
            </a:endParaRPr>
          </a:p>
        </p:txBody>
      </p:sp>
      <p:sp>
        <p:nvSpPr>
          <p:cNvPr id="67" name="Google Shape;67;p13"/>
          <p:cNvSpPr txBox="1"/>
          <p:nvPr/>
        </p:nvSpPr>
        <p:spPr>
          <a:xfrm>
            <a:off x="2495963" y="4213938"/>
            <a:ext cx="2720100" cy="400200"/>
          </a:xfrm>
          <a:prstGeom prst="rect">
            <a:avLst/>
          </a:prstGeom>
          <a:noFill/>
          <a:ln cap="flat" cmpd="sng" w="19050">
            <a:solidFill>
              <a:srgbClr val="000000"/>
            </a:solidFill>
            <a:prstDash val="solid"/>
            <a:round/>
            <a:headEnd len="sm" w="sm" type="none"/>
            <a:tailEnd len="sm" w="sm" type="none"/>
          </a:ln>
        </p:spPr>
        <p:txBody>
          <a:bodyPr anchorCtr="0" anchor="ctr" bIns="109725" lIns="91425" spcFirstLastPara="1" rIns="91425" wrap="square" tIns="109725">
            <a:noAutofit/>
          </a:bodyPr>
          <a:lstStyle/>
          <a:p>
            <a:pPr indent="0" lvl="0" marL="0" rtl="0" algn="ctr">
              <a:spcBef>
                <a:spcPts val="0"/>
              </a:spcBef>
              <a:spcAft>
                <a:spcPts val="0"/>
              </a:spcAft>
              <a:buClr>
                <a:srgbClr val="000000"/>
              </a:buClr>
              <a:buSzPts val="1200"/>
              <a:buFont typeface="Arial"/>
              <a:buNone/>
            </a:pPr>
            <a:r>
              <a:rPr lang="en" sz="1600">
                <a:solidFill>
                  <a:srgbClr val="000000"/>
                </a:solidFill>
                <a:latin typeface="Inter"/>
                <a:ea typeface="Inter"/>
                <a:cs typeface="Inter"/>
                <a:sym typeface="Inter"/>
              </a:rPr>
              <a:t>Different in regards to...</a:t>
            </a:r>
            <a:endParaRPr sz="1700">
              <a:latin typeface="Inter"/>
              <a:ea typeface="Inter"/>
              <a:cs typeface="Inter"/>
              <a:sym typeface="Inter"/>
            </a:endParaRPr>
          </a:p>
        </p:txBody>
      </p:sp>
      <p:sp>
        <p:nvSpPr>
          <p:cNvPr id="68" name="Google Shape;68;p13"/>
          <p:cNvSpPr txBox="1"/>
          <p:nvPr/>
        </p:nvSpPr>
        <p:spPr>
          <a:xfrm>
            <a:off x="4806238" y="2255862"/>
            <a:ext cx="2163300" cy="438000"/>
          </a:xfrm>
          <a:prstGeom prst="rect">
            <a:avLst/>
          </a:prstGeom>
          <a:noFill/>
          <a:ln cap="flat" cmpd="sng" w="9525">
            <a:solidFill>
              <a:srgbClr val="000000"/>
            </a:solidFill>
            <a:prstDash val="solid"/>
            <a:round/>
            <a:headEnd len="sm" w="sm" type="none"/>
            <a:tailEnd len="sm" w="sm" type="none"/>
          </a:ln>
        </p:spPr>
        <p:txBody>
          <a:bodyPr anchorCtr="0" anchor="ctr" bIns="109725" lIns="91425" spcFirstLastPara="1" rIns="91425" wrap="square" tIns="109725">
            <a:noAutofit/>
          </a:bodyPr>
          <a:lstStyle/>
          <a:p>
            <a:pPr indent="0" lvl="0" marL="0" rtl="0" algn="ctr">
              <a:spcBef>
                <a:spcPts val="0"/>
              </a:spcBef>
              <a:spcAft>
                <a:spcPts val="0"/>
              </a:spcAft>
              <a:buNone/>
            </a:pPr>
            <a:r>
              <a:rPr lang="en">
                <a:latin typeface="Inter"/>
                <a:ea typeface="Inter"/>
                <a:cs typeface="Inter"/>
                <a:sym typeface="Inter"/>
              </a:rPr>
              <a:t>Historical Moment 2</a:t>
            </a:r>
            <a:endParaRPr>
              <a:latin typeface="Inter"/>
              <a:ea typeface="Inter"/>
              <a:cs typeface="Inter"/>
              <a:sym typeface="Inter"/>
            </a:endParaRPr>
          </a:p>
        </p:txBody>
      </p:sp>
      <p:sp>
        <p:nvSpPr>
          <p:cNvPr id="69" name="Google Shape;69;p13"/>
          <p:cNvSpPr/>
          <p:nvPr/>
        </p:nvSpPr>
        <p:spPr>
          <a:xfrm rot="-5400000">
            <a:off x="3731413" y="1871700"/>
            <a:ext cx="2643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109725" lIns="91425" spcFirstLastPara="1" rIns="91425" wrap="square" tIns="10972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70" name="Google Shape;70;p13"/>
          <p:cNvSpPr txBox="1"/>
          <p:nvPr/>
        </p:nvSpPr>
        <p:spPr>
          <a:xfrm>
            <a:off x="2271825" y="6248415"/>
            <a:ext cx="4883100" cy="6765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9725" lIns="109725" spcFirstLastPara="1" rIns="109725" wrap="square" tIns="109725">
            <a:noAutofit/>
          </a:bodyPr>
          <a:lstStyle/>
          <a:p>
            <a:pPr indent="0" lvl="0" marL="0" rtl="0" algn="l">
              <a:lnSpc>
                <a:spcPct val="100000"/>
              </a:lnSpc>
              <a:spcBef>
                <a:spcPts val="0"/>
              </a:spcBef>
              <a:spcAft>
                <a:spcPts val="0"/>
              </a:spcAft>
              <a:buNone/>
            </a:pPr>
            <a:r>
              <a:rPr lang="en" sz="1200">
                <a:latin typeface="Plus Jakarta Sans"/>
                <a:ea typeface="Plus Jakarta Sans"/>
                <a:cs typeface="Plus Jakarta Sans"/>
                <a:sym typeface="Plus Jakarta Sans"/>
              </a:rPr>
              <a:t>When our comparisons include both similarities and differences, we avoid being too absolute in our assessment of the past. We </a:t>
            </a:r>
            <a:r>
              <a:rPr lang="en" sz="1200">
                <a:latin typeface="Plus Jakarta Sans"/>
                <a:ea typeface="Plus Jakarta Sans"/>
                <a:cs typeface="Plus Jakarta Sans"/>
                <a:sym typeface="Plus Jakarta Sans"/>
              </a:rPr>
              <a:t>leave</a:t>
            </a:r>
            <a:r>
              <a:rPr lang="en" sz="1200">
                <a:latin typeface="Plus Jakarta Sans"/>
                <a:ea typeface="Plus Jakarta Sans"/>
                <a:cs typeface="Plus Jakarta Sans"/>
                <a:sym typeface="Plus Jakarta Sans"/>
              </a:rPr>
              <a:t> room for complexity and nuance.</a:t>
            </a:r>
            <a:endParaRPr sz="1200">
              <a:latin typeface="Plus Jakarta Sans"/>
              <a:ea typeface="Plus Jakarta Sans"/>
              <a:cs typeface="Plus Jakarta Sans"/>
              <a:sym typeface="Plus Jakarta Sans"/>
            </a:endParaRPr>
          </a:p>
        </p:txBody>
      </p:sp>
      <p:pic>
        <p:nvPicPr>
          <p:cNvPr id="71" name="Google Shape;71;p13"/>
          <p:cNvPicPr preferRelativeResize="0"/>
          <p:nvPr/>
        </p:nvPicPr>
        <p:blipFill>
          <a:blip r:embed="rId5">
            <a:alphaModFix/>
          </a:blip>
          <a:stretch>
            <a:fillRect/>
          </a:stretch>
        </p:blipFill>
        <p:spPr>
          <a:xfrm>
            <a:off x="673225" y="1150575"/>
            <a:ext cx="874500" cy="8745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5" name="Shape 75"/>
        <p:cNvGrpSpPr/>
        <p:nvPr/>
      </p:nvGrpSpPr>
      <p:grpSpPr>
        <a:xfrm>
          <a:off x="0" y="0"/>
          <a:ext cx="0" cy="0"/>
          <a:chOff x="0" y="0"/>
          <a:chExt cx="0" cy="0"/>
        </a:xfrm>
      </p:grpSpPr>
      <p:sp>
        <p:nvSpPr>
          <p:cNvPr id="76" name="Google Shape;76;p14"/>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Comparison</a:t>
            </a:r>
            <a:endParaRPr sz="2500">
              <a:solidFill>
                <a:schemeClr val="dk1"/>
              </a:solidFill>
              <a:latin typeface="Plus Jakarta Sans"/>
              <a:ea typeface="Plus Jakarta Sans"/>
              <a:cs typeface="Plus Jakarta Sans"/>
              <a:sym typeface="Plus Jakarta Sans"/>
            </a:endParaRPr>
          </a:p>
        </p:txBody>
      </p:sp>
      <p:sp>
        <p:nvSpPr>
          <p:cNvPr id="77" name="Google Shape;77;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78" name="Google Shape;78;p14"/>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79" name="Google Shape;79;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80" name="Google Shape;80;p14"/>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81" name="Google Shape;81;p14"/>
          <p:cNvSpPr txBox="1"/>
          <p:nvPr/>
        </p:nvSpPr>
        <p:spPr>
          <a:xfrm>
            <a:off x="503838" y="2163829"/>
            <a:ext cx="2298600" cy="798000"/>
          </a:xfrm>
          <a:prstGeom prst="rect">
            <a:avLst/>
          </a:prstGeom>
          <a:noFill/>
          <a:ln cap="flat" cmpd="sng" w="19050">
            <a:solidFill>
              <a:srgbClr val="9E9E9E"/>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800">
                <a:solidFill>
                  <a:schemeClr val="dk1"/>
                </a:solidFill>
                <a:latin typeface="Inter"/>
                <a:ea typeface="Inter"/>
                <a:cs typeface="Inter"/>
                <a:sym typeface="Inter"/>
              </a:rPr>
              <a:t>Aztecs</a:t>
            </a:r>
            <a:endParaRPr b="1" sz="1800">
              <a:solidFill>
                <a:schemeClr val="dk1"/>
              </a:solidFill>
              <a:latin typeface="Inter"/>
              <a:ea typeface="Inter"/>
              <a:cs typeface="Inter"/>
              <a:sym typeface="Inter"/>
            </a:endParaRPr>
          </a:p>
        </p:txBody>
      </p:sp>
      <p:sp>
        <p:nvSpPr>
          <p:cNvPr id="82" name="Google Shape;82;p14"/>
          <p:cNvSpPr txBox="1"/>
          <p:nvPr/>
        </p:nvSpPr>
        <p:spPr>
          <a:xfrm>
            <a:off x="4970083" y="2163831"/>
            <a:ext cx="2298600" cy="798000"/>
          </a:xfrm>
          <a:prstGeom prst="rect">
            <a:avLst/>
          </a:prstGeom>
          <a:noFill/>
          <a:ln cap="flat" cmpd="sng" w="19050">
            <a:solidFill>
              <a:srgbClr val="9E9E9E"/>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800">
                <a:latin typeface="Inter"/>
                <a:ea typeface="Inter"/>
                <a:cs typeface="Inter"/>
                <a:sym typeface="Inter"/>
              </a:rPr>
              <a:t>Inkas</a:t>
            </a:r>
            <a:endParaRPr b="1" sz="1800">
              <a:latin typeface="Inter"/>
              <a:ea typeface="Inter"/>
              <a:cs typeface="Inter"/>
              <a:sym typeface="Inter"/>
            </a:endParaRPr>
          </a:p>
        </p:txBody>
      </p:sp>
      <p:graphicFrame>
        <p:nvGraphicFramePr>
          <p:cNvPr id="83" name="Google Shape;83;p14"/>
          <p:cNvGraphicFramePr/>
          <p:nvPr/>
        </p:nvGraphicFramePr>
        <p:xfrm>
          <a:off x="503824" y="3910029"/>
          <a:ext cx="3000000" cy="3000000"/>
        </p:xfrm>
        <a:graphic>
          <a:graphicData uri="http://schemas.openxmlformats.org/drawingml/2006/table">
            <a:tbl>
              <a:tblPr>
                <a:noFill/>
                <a:tableStyleId>{B2075A73-68CF-4E67-AEFD-7F2E86025CC3}</a:tableStyleId>
              </a:tblPr>
              <a:tblGrid>
                <a:gridCol w="2254925"/>
                <a:gridCol w="2254925"/>
                <a:gridCol w="2254925"/>
              </a:tblGrid>
              <a:tr h="1119175">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1</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2</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3</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graphicFrame>
        <p:nvGraphicFramePr>
          <p:cNvPr id="84" name="Google Shape;84;p14"/>
          <p:cNvGraphicFramePr/>
          <p:nvPr/>
        </p:nvGraphicFramePr>
        <p:xfrm>
          <a:off x="503824" y="6474548"/>
          <a:ext cx="3000000" cy="3000000"/>
        </p:xfrm>
        <a:graphic>
          <a:graphicData uri="http://schemas.openxmlformats.org/drawingml/2006/table">
            <a:tbl>
              <a:tblPr>
                <a:noFill/>
                <a:tableStyleId>{B2075A73-68CF-4E67-AEFD-7F2E86025CC3}</a:tableStyleId>
              </a:tblPr>
              <a:tblGrid>
                <a:gridCol w="2579025"/>
                <a:gridCol w="1616500"/>
                <a:gridCol w="2569225"/>
              </a:tblGrid>
              <a:tr h="852625">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sz="1500">
                        <a:latin typeface="Inter"/>
                        <a:ea typeface="Inter"/>
                        <a:cs typeface="Inter"/>
                        <a:sym typeface="Inter"/>
                      </a:endParaRPr>
                    </a:p>
                  </a:txBody>
                  <a:tcPr marT="95775" marB="95775" marR="97150" marL="97150"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52625">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52625">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sp>
        <p:nvSpPr>
          <p:cNvPr id="85" name="Google Shape;85;p14"/>
          <p:cNvSpPr/>
          <p:nvPr/>
        </p:nvSpPr>
        <p:spPr>
          <a:xfrm rot="-5400000">
            <a:off x="3411863" y="545679"/>
            <a:ext cx="9795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86" name="Google Shape;86;p14"/>
          <p:cNvSpPr/>
          <p:nvPr/>
        </p:nvSpPr>
        <p:spPr>
          <a:xfrm rot="-5400000">
            <a:off x="3596213" y="3304133"/>
            <a:ext cx="6108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87" name="Google Shape;87;p14"/>
          <p:cNvSpPr txBox="1"/>
          <p:nvPr/>
        </p:nvSpPr>
        <p:spPr>
          <a:xfrm>
            <a:off x="3199613" y="2411540"/>
            <a:ext cx="1373100" cy="4506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700">
                <a:latin typeface="Inter"/>
                <a:ea typeface="Inter"/>
                <a:cs typeface="Inter"/>
                <a:sym typeface="Inter"/>
              </a:rPr>
              <a:t>Similarities</a:t>
            </a:r>
            <a:endParaRPr sz="1700">
              <a:latin typeface="Inter"/>
              <a:ea typeface="Inter"/>
              <a:cs typeface="Inter"/>
              <a:sym typeface="Inter"/>
            </a:endParaRPr>
          </a:p>
        </p:txBody>
      </p:sp>
      <p:sp>
        <p:nvSpPr>
          <p:cNvPr id="88" name="Google Shape;88;p14"/>
          <p:cNvSpPr txBox="1"/>
          <p:nvPr/>
        </p:nvSpPr>
        <p:spPr>
          <a:xfrm>
            <a:off x="2541553" y="5345018"/>
            <a:ext cx="2720100" cy="4506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sz="1600">
                <a:solidFill>
                  <a:schemeClr val="dk1"/>
                </a:solidFill>
                <a:latin typeface="Inter"/>
                <a:ea typeface="Inter"/>
                <a:cs typeface="Inter"/>
                <a:sym typeface="Inter"/>
              </a:rPr>
              <a:t>Different in regards to...</a:t>
            </a:r>
            <a:endParaRPr sz="1600">
              <a:solidFill>
                <a:schemeClr val="dk1"/>
              </a:solidFill>
              <a:latin typeface="Inter"/>
              <a:ea typeface="Inter"/>
              <a:cs typeface="Inter"/>
              <a:sym typeface="Inter"/>
            </a:endParaRPr>
          </a:p>
          <a:p>
            <a:pPr indent="0" lvl="0" marL="0" rtl="0" algn="ctr">
              <a:spcBef>
                <a:spcPts val="0"/>
              </a:spcBef>
              <a:spcAft>
                <a:spcPts val="0"/>
              </a:spcAft>
              <a:buNone/>
            </a:pPr>
            <a:r>
              <a:t/>
            </a:r>
            <a:endParaRPr sz="1700">
              <a:latin typeface="Inter"/>
              <a:ea typeface="Inter"/>
              <a:cs typeface="Inter"/>
              <a:sym typeface="Inter"/>
            </a:endParaRPr>
          </a:p>
        </p:txBody>
      </p:sp>
      <p:sp>
        <p:nvSpPr>
          <p:cNvPr id="89" name="Google Shape;89;p14"/>
          <p:cNvSpPr txBox="1"/>
          <p:nvPr/>
        </p:nvSpPr>
        <p:spPr>
          <a:xfrm>
            <a:off x="966600" y="1165650"/>
            <a:ext cx="6091200" cy="6744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Identify three ways that the Aztecs and Inkas are similar. Next, identify three ways in which they differ. In the middle of the differences table, identify how they are different from each other.</a:t>
            </a:r>
            <a:endParaRPr sz="1200">
              <a:latin typeface="Plus Jakarta Sans"/>
              <a:ea typeface="Plus Jakarta Sans"/>
              <a:cs typeface="Plus Jakarta Sans"/>
              <a:sym typeface="Plus Jakarta Sans"/>
            </a:endParaRPr>
          </a:p>
        </p:txBody>
      </p:sp>
      <p:pic>
        <p:nvPicPr>
          <p:cNvPr id="90" name="Google Shape;90;p14"/>
          <p:cNvPicPr preferRelativeResize="0"/>
          <p:nvPr/>
        </p:nvPicPr>
        <p:blipFill>
          <a:blip r:embed="rId5">
            <a:alphaModFix/>
          </a:blip>
          <a:stretch>
            <a:fillRect/>
          </a:stretch>
        </p:blipFill>
        <p:spPr>
          <a:xfrm>
            <a:off x="342975" y="1165660"/>
            <a:ext cx="674458" cy="674457"/>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4" name="Shape 94"/>
        <p:cNvGrpSpPr/>
        <p:nvPr/>
      </p:nvGrpSpPr>
      <p:grpSpPr>
        <a:xfrm>
          <a:off x="0" y="0"/>
          <a:ext cx="0" cy="0"/>
          <a:chOff x="0" y="0"/>
          <a:chExt cx="0" cy="0"/>
        </a:xfrm>
      </p:grpSpPr>
      <p:sp>
        <p:nvSpPr>
          <p:cNvPr id="95" name="Google Shape;95;p15"/>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2000">
                <a:solidFill>
                  <a:schemeClr val="dk1"/>
                </a:solidFill>
                <a:latin typeface="Plus Jakarta Sans"/>
                <a:ea typeface="Plus Jakarta Sans"/>
                <a:cs typeface="Plus Jakarta Sans"/>
                <a:sym typeface="Plus Jakarta Sans"/>
              </a:rPr>
              <a:t>What is </a:t>
            </a:r>
            <a:endParaRPr sz="2000">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Comparison? (Exemplar)</a:t>
            </a:r>
            <a:endParaRPr sz="1700">
              <a:solidFill>
                <a:schemeClr val="dk1"/>
              </a:solidFill>
              <a:latin typeface="Halant"/>
              <a:ea typeface="Halant"/>
              <a:cs typeface="Halant"/>
              <a:sym typeface="Halant"/>
            </a:endParaRPr>
          </a:p>
        </p:txBody>
      </p:sp>
      <p:sp>
        <p:nvSpPr>
          <p:cNvPr id="96" name="Google Shape;96;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97" name="Google Shape;97;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98" name="Google Shape;98;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99" name="Google Shape;99;p15"/>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00" name="Google Shape;100;p15"/>
          <p:cNvSpPr txBox="1"/>
          <p:nvPr/>
        </p:nvSpPr>
        <p:spPr>
          <a:xfrm>
            <a:off x="1823700" y="1148025"/>
            <a:ext cx="5012400" cy="8745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9725" lIns="91425" spcFirstLastPara="1" rIns="91425" wrap="square" tIns="109725">
            <a:noAutofit/>
          </a:bodyPr>
          <a:lstStyle/>
          <a:p>
            <a:pPr indent="0" lvl="0" marL="0" rtl="0" algn="l">
              <a:spcBef>
                <a:spcPts val="0"/>
              </a:spcBef>
              <a:spcAft>
                <a:spcPts val="0"/>
              </a:spcAft>
              <a:buNone/>
            </a:pPr>
            <a:r>
              <a:rPr b="1" lang="en">
                <a:solidFill>
                  <a:srgbClr val="000000"/>
                </a:solidFill>
                <a:latin typeface="Plus Jakarta Sans"/>
                <a:ea typeface="Plus Jakarta Sans"/>
                <a:cs typeface="Plus Jakarta Sans"/>
                <a:sym typeface="Plus Jakarta Sans"/>
              </a:rPr>
              <a:t>Quick Definition: </a:t>
            </a:r>
            <a:r>
              <a:rPr lang="en">
                <a:solidFill>
                  <a:srgbClr val="000000"/>
                </a:solidFill>
                <a:latin typeface="Plus Jakarta Sans"/>
                <a:ea typeface="Plus Jakarta Sans"/>
                <a:cs typeface="Plus Jakarta Sans"/>
                <a:sym typeface="Plus Jakarta Sans"/>
              </a:rPr>
              <a:t>Thinking historically means identifying both the similarities and the differences between the people, places, events, and ideas studied in history.</a:t>
            </a:r>
            <a:endParaRPr sz="1200">
              <a:solidFill>
                <a:srgbClr val="000000"/>
              </a:solidFill>
              <a:latin typeface="Inter"/>
              <a:ea typeface="Inter"/>
              <a:cs typeface="Inter"/>
              <a:sym typeface="Inter"/>
            </a:endParaRPr>
          </a:p>
        </p:txBody>
      </p:sp>
      <p:graphicFrame>
        <p:nvGraphicFramePr>
          <p:cNvPr id="101" name="Google Shape;101;p15"/>
          <p:cNvGraphicFramePr/>
          <p:nvPr/>
        </p:nvGraphicFramePr>
        <p:xfrm>
          <a:off x="440575" y="7225500"/>
          <a:ext cx="3000000" cy="3000000"/>
        </p:xfrm>
        <a:graphic>
          <a:graphicData uri="http://schemas.openxmlformats.org/drawingml/2006/table">
            <a:tbl>
              <a:tblPr>
                <a:noFill/>
                <a:tableStyleId>{B2075A73-68CF-4E67-AEFD-7F2E86025CC3}</a:tableStyleId>
              </a:tblPr>
              <a:tblGrid>
                <a:gridCol w="3417150"/>
                <a:gridCol w="3417150"/>
              </a:tblGrid>
              <a:tr h="472825">
                <a:tc>
                  <a:txBody>
                    <a:bodyPr/>
                    <a:lstStyle/>
                    <a:p>
                      <a:pPr indent="0" lvl="0" marL="0" rtl="0" algn="l">
                        <a:spcBef>
                          <a:spcPts val="0"/>
                        </a:spcBef>
                        <a:spcAft>
                          <a:spcPts val="0"/>
                        </a:spcAft>
                        <a:buNone/>
                      </a:pPr>
                      <a:r>
                        <a:rPr lang="en" sz="1100">
                          <a:latin typeface="Inter"/>
                          <a:ea typeface="Inter"/>
                          <a:cs typeface="Inter"/>
                          <a:sym typeface="Inter"/>
                        </a:rPr>
                        <a:t>When things look very different from each other, why is it still important to find similarities?</a:t>
                      </a:r>
                      <a:endParaRPr sz="1100">
                        <a:latin typeface="Inter"/>
                        <a:ea typeface="Inter"/>
                        <a:cs typeface="Inter"/>
                        <a:sym typeface="Inter"/>
                      </a:endParaRPr>
                    </a:p>
                  </a:txBody>
                  <a:tcPr marT="109725" marB="1097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100">
                          <a:latin typeface="Inter"/>
                          <a:ea typeface="Inter"/>
                          <a:cs typeface="Inter"/>
                          <a:sym typeface="Inter"/>
                        </a:rPr>
                        <a:t>How can comparing historical moments help us better understand them?</a:t>
                      </a:r>
                      <a:endParaRPr sz="1100">
                        <a:latin typeface="Inter"/>
                        <a:ea typeface="Inter"/>
                        <a:cs typeface="Inter"/>
                        <a:sym typeface="Inter"/>
                      </a:endParaRPr>
                    </a:p>
                  </a:txBody>
                  <a:tcPr marT="109725" marB="1097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321525">
                <a:tc>
                  <a:txBody>
                    <a:bodyPr/>
                    <a:lstStyle/>
                    <a:p>
                      <a:pPr indent="0" lvl="0" marL="0" rtl="0" algn="l">
                        <a:spcBef>
                          <a:spcPts val="0"/>
                        </a:spcBef>
                        <a:spcAft>
                          <a:spcPts val="0"/>
                        </a:spcAft>
                        <a:buNone/>
                      </a:pPr>
                      <a:r>
                        <a:rPr b="1" lang="en" sz="1100">
                          <a:solidFill>
                            <a:srgbClr val="E95C3D"/>
                          </a:solidFill>
                          <a:latin typeface="Inter"/>
                          <a:ea typeface="Inter"/>
                          <a:cs typeface="Inter"/>
                          <a:sym typeface="Inter"/>
                        </a:rPr>
                        <a:t>It helps us identify shared patterns, connections, or universal themes. This can lead to a deeper understanding of how people or events are influenced by similar needs, challenges, or motivations. Recognizing similarities can also help us relate to and empathize with others, bridging gaps between cultures or time periods.</a:t>
                      </a:r>
                      <a:endParaRPr b="1" sz="1100">
                        <a:solidFill>
                          <a:srgbClr val="E95C3D"/>
                        </a:solidFill>
                        <a:latin typeface="Inter"/>
                        <a:ea typeface="Inter"/>
                        <a:cs typeface="Inter"/>
                        <a:sym typeface="Inter"/>
                      </a:endParaRPr>
                    </a:p>
                  </a:txBody>
                  <a:tcPr marT="109725" marB="1097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b="1" lang="en" sz="1100">
                          <a:solidFill>
                            <a:srgbClr val="E95C3D"/>
                          </a:solidFill>
                          <a:latin typeface="Inter"/>
                          <a:ea typeface="Inter"/>
                          <a:cs typeface="Inter"/>
                          <a:sym typeface="Inter"/>
                        </a:rPr>
                        <a:t>It allows us to see how different contexts shaped similar events, like revolutions or social movements. It highlights cause-and-effect relationships, patterns, and consequences, helping us understand why events happened and how they influenced each other. </a:t>
                      </a:r>
                      <a:endParaRPr b="1" sz="1100">
                        <a:solidFill>
                          <a:srgbClr val="E95C3D"/>
                        </a:solidFill>
                        <a:latin typeface="Inter"/>
                        <a:ea typeface="Inter"/>
                        <a:cs typeface="Inter"/>
                        <a:sym typeface="Inter"/>
                      </a:endParaRPr>
                    </a:p>
                  </a:txBody>
                  <a:tcPr marT="109725" marB="1097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102" name="Google Shape;102;p15"/>
          <p:cNvSpPr txBox="1"/>
          <p:nvPr/>
        </p:nvSpPr>
        <p:spPr>
          <a:xfrm>
            <a:off x="440575" y="6654963"/>
            <a:ext cx="1138200" cy="400200"/>
          </a:xfrm>
          <a:prstGeom prst="rect">
            <a:avLst/>
          </a:prstGeom>
          <a:noFill/>
          <a:ln cap="flat" cmpd="sng" w="19050">
            <a:solidFill>
              <a:schemeClr val="accent1"/>
            </a:solidFill>
            <a:prstDash val="solid"/>
            <a:round/>
            <a:headEnd len="sm" w="sm" type="none"/>
            <a:tailEnd len="sm" w="sm" type="none"/>
          </a:ln>
        </p:spPr>
        <p:txBody>
          <a:bodyPr anchorCtr="0" anchor="ctr" bIns="109725" lIns="91425" spcFirstLastPara="1" rIns="91425" wrap="square" tIns="109725">
            <a:noAutofit/>
          </a:bodyPr>
          <a:lstStyle/>
          <a:p>
            <a:pPr indent="0" lvl="0" marL="0" rtl="0" algn="ctr">
              <a:spcBef>
                <a:spcPts val="0"/>
              </a:spcBef>
              <a:spcAft>
                <a:spcPts val="0"/>
              </a:spcAft>
              <a:buNone/>
            </a:pPr>
            <a:r>
              <a:rPr b="1" lang="en">
                <a:latin typeface="Plus Jakarta Sans"/>
                <a:ea typeface="Plus Jakarta Sans"/>
                <a:cs typeface="Plus Jakarta Sans"/>
                <a:sym typeface="Plus Jakarta Sans"/>
              </a:rPr>
              <a:t>Practice!</a:t>
            </a:r>
            <a:endParaRPr b="1">
              <a:latin typeface="Plus Jakarta Sans"/>
              <a:ea typeface="Plus Jakarta Sans"/>
              <a:cs typeface="Plus Jakarta Sans"/>
              <a:sym typeface="Plus Jakarta Sans"/>
            </a:endParaRPr>
          </a:p>
        </p:txBody>
      </p:sp>
      <p:sp>
        <p:nvSpPr>
          <p:cNvPr id="103" name="Google Shape;103;p15"/>
          <p:cNvSpPr txBox="1"/>
          <p:nvPr/>
        </p:nvSpPr>
        <p:spPr>
          <a:xfrm>
            <a:off x="680163" y="2255862"/>
            <a:ext cx="2163300" cy="438000"/>
          </a:xfrm>
          <a:prstGeom prst="rect">
            <a:avLst/>
          </a:prstGeom>
          <a:noFill/>
          <a:ln cap="flat" cmpd="sng" w="9525">
            <a:solidFill>
              <a:srgbClr val="000000"/>
            </a:solidFill>
            <a:prstDash val="solid"/>
            <a:round/>
            <a:headEnd len="sm" w="sm" type="none"/>
            <a:tailEnd len="sm" w="sm" type="none"/>
          </a:ln>
        </p:spPr>
        <p:txBody>
          <a:bodyPr anchorCtr="0" anchor="ctr" bIns="109725" lIns="91425" spcFirstLastPara="1" rIns="91425" wrap="square" tIns="109725">
            <a:noAutofit/>
          </a:bodyPr>
          <a:lstStyle/>
          <a:p>
            <a:pPr indent="0" lvl="0" marL="0" rtl="0" algn="ctr">
              <a:spcBef>
                <a:spcPts val="0"/>
              </a:spcBef>
              <a:spcAft>
                <a:spcPts val="0"/>
              </a:spcAft>
              <a:buNone/>
            </a:pPr>
            <a:r>
              <a:rPr lang="en">
                <a:latin typeface="Inter"/>
                <a:ea typeface="Inter"/>
                <a:cs typeface="Inter"/>
                <a:sym typeface="Inter"/>
              </a:rPr>
              <a:t>Historical Moment 1</a:t>
            </a:r>
            <a:endParaRPr>
              <a:latin typeface="Inter"/>
              <a:ea typeface="Inter"/>
              <a:cs typeface="Inter"/>
              <a:sym typeface="Inter"/>
            </a:endParaRPr>
          </a:p>
        </p:txBody>
      </p:sp>
      <p:graphicFrame>
        <p:nvGraphicFramePr>
          <p:cNvPr id="104" name="Google Shape;104;p15"/>
          <p:cNvGraphicFramePr/>
          <p:nvPr/>
        </p:nvGraphicFramePr>
        <p:xfrm>
          <a:off x="680163" y="3261025"/>
          <a:ext cx="3000000" cy="3000000"/>
        </p:xfrm>
        <a:graphic>
          <a:graphicData uri="http://schemas.openxmlformats.org/drawingml/2006/table">
            <a:tbl>
              <a:tblPr>
                <a:noFill/>
                <a:tableStyleId>{B2075A73-68CF-4E67-AEFD-7F2E86025CC3}</a:tableStyleId>
              </a:tblPr>
              <a:tblGrid>
                <a:gridCol w="1591700"/>
                <a:gridCol w="1591700"/>
                <a:gridCol w="1404450"/>
                <a:gridCol w="1778950"/>
              </a:tblGrid>
              <a:tr h="523550">
                <a:tc gridSpan="3">
                  <a:txBody>
                    <a:bodyPr/>
                    <a:lstStyle/>
                    <a:p>
                      <a:pPr indent="0" lvl="0" marL="0" rtl="0" algn="ctr">
                        <a:spcBef>
                          <a:spcPts val="0"/>
                        </a:spcBef>
                        <a:spcAft>
                          <a:spcPts val="0"/>
                        </a:spcAft>
                        <a:buNone/>
                      </a:pPr>
                      <a:r>
                        <a:rPr lang="en">
                          <a:latin typeface="Inter"/>
                          <a:ea typeface="Inter"/>
                          <a:cs typeface="Inter"/>
                          <a:sym typeface="Inter"/>
                        </a:rPr>
                        <a:t>Even when difficult, historians look for multiple similarities when comparing historical moments.</a:t>
                      </a:r>
                      <a:endParaRPr>
                        <a:latin typeface="Inter"/>
                        <a:ea typeface="Inter"/>
                        <a:cs typeface="Inter"/>
                        <a:sym typeface="Inter"/>
                      </a:endParaRPr>
                    </a:p>
                  </a:txBody>
                  <a:tcPr marT="109725" marB="1097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c>
                  <a:txBody>
                    <a:bodyPr/>
                    <a:lstStyle/>
                    <a:p>
                      <a:pPr indent="0" lvl="0" marL="0" rtl="0" algn="l">
                        <a:spcBef>
                          <a:spcPts val="0"/>
                        </a:spcBef>
                        <a:spcAft>
                          <a:spcPts val="0"/>
                        </a:spcAft>
                        <a:buNone/>
                      </a:pPr>
                      <a:r>
                        <a:rPr lang="en" sz="1000">
                          <a:latin typeface="Inter SemiBold"/>
                          <a:ea typeface="Inter SemiBold"/>
                          <a:cs typeface="Inter SemiBold"/>
                          <a:sym typeface="Inter SemiBold"/>
                        </a:rPr>
                        <a:t>1.</a:t>
                      </a:r>
                      <a:endParaRPr sz="1000">
                        <a:latin typeface="Inter SemiBold"/>
                        <a:ea typeface="Inter SemiBold"/>
                        <a:cs typeface="Inter SemiBold"/>
                        <a:sym typeface="Inter SemiBold"/>
                      </a:endParaRPr>
                    </a:p>
                    <a:p>
                      <a:pPr indent="0" lvl="0" marL="0" rtl="0" algn="l">
                        <a:spcBef>
                          <a:spcPts val="0"/>
                        </a:spcBef>
                        <a:spcAft>
                          <a:spcPts val="0"/>
                        </a:spcAft>
                        <a:buNone/>
                      </a:pPr>
                      <a:r>
                        <a:rPr lang="en" sz="1000">
                          <a:latin typeface="Inter SemiBold"/>
                          <a:ea typeface="Inter SemiBold"/>
                          <a:cs typeface="Inter SemiBold"/>
                          <a:sym typeface="Inter SemiBold"/>
                        </a:rPr>
                        <a:t>2.</a:t>
                      </a:r>
                      <a:endParaRPr sz="1000">
                        <a:latin typeface="Inter SemiBold"/>
                        <a:ea typeface="Inter SemiBold"/>
                        <a:cs typeface="Inter SemiBold"/>
                        <a:sym typeface="Inter SemiBold"/>
                      </a:endParaRPr>
                    </a:p>
                    <a:p>
                      <a:pPr indent="0" lvl="0" marL="0" rtl="0" algn="l">
                        <a:spcBef>
                          <a:spcPts val="0"/>
                        </a:spcBef>
                        <a:spcAft>
                          <a:spcPts val="0"/>
                        </a:spcAft>
                        <a:buNone/>
                      </a:pPr>
                      <a:r>
                        <a:rPr lang="en" sz="1000">
                          <a:latin typeface="Inter SemiBold"/>
                          <a:ea typeface="Inter SemiBold"/>
                          <a:cs typeface="Inter SemiBold"/>
                          <a:sym typeface="Inter SemiBold"/>
                        </a:rPr>
                        <a:t>3.</a:t>
                      </a:r>
                      <a:endParaRPr sz="1000">
                        <a:latin typeface="Inter SemiBold"/>
                        <a:ea typeface="Inter SemiBold"/>
                        <a:cs typeface="Inter SemiBold"/>
                        <a:sym typeface="Inter SemiBold"/>
                      </a:endParaRPr>
                    </a:p>
                  </a:txBody>
                  <a:tcPr marT="109725" marB="1097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graphicFrame>
        <p:nvGraphicFramePr>
          <p:cNvPr id="105" name="Google Shape;105;p15"/>
          <p:cNvGraphicFramePr/>
          <p:nvPr/>
        </p:nvGraphicFramePr>
        <p:xfrm>
          <a:off x="469075" y="4890375"/>
          <a:ext cx="3000000" cy="3000000"/>
        </p:xfrm>
        <a:graphic>
          <a:graphicData uri="http://schemas.openxmlformats.org/drawingml/2006/table">
            <a:tbl>
              <a:tblPr>
                <a:noFill/>
                <a:tableStyleId>{B2075A73-68CF-4E67-AEFD-7F2E86025CC3}</a:tableStyleId>
              </a:tblPr>
              <a:tblGrid>
                <a:gridCol w="1719625"/>
                <a:gridCol w="3268675"/>
                <a:gridCol w="1846025"/>
              </a:tblGrid>
              <a:tr h="200450">
                <a:tc gridSpan="3" rowSpan="2">
                  <a:txBody>
                    <a:bodyPr/>
                    <a:lstStyle/>
                    <a:p>
                      <a:pPr indent="0" lvl="0" marL="0" rtl="0" algn="ctr">
                        <a:spcBef>
                          <a:spcPts val="0"/>
                        </a:spcBef>
                        <a:spcAft>
                          <a:spcPts val="0"/>
                        </a:spcAft>
                        <a:buNone/>
                      </a:pPr>
                      <a:r>
                        <a:rPr lang="en" sz="1100">
                          <a:latin typeface="Inter"/>
                          <a:ea typeface="Inter"/>
                          <a:cs typeface="Inter"/>
                          <a:sym typeface="Inter"/>
                        </a:rPr>
                        <a:t>When identifying differences between historical moments, it is helpful to name the specific factor that makes them different. For instance:</a:t>
                      </a:r>
                      <a:endParaRPr sz="1100">
                        <a:latin typeface="Inter"/>
                        <a:ea typeface="Inter"/>
                        <a:cs typeface="Inter"/>
                        <a:sym typeface="Inter"/>
                      </a:endParaRPr>
                    </a:p>
                  </a:txBody>
                  <a:tcPr marT="109725" marB="1097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rowSpan="2" hMerge="1"/>
                <a:tc rowSpan="2" hMerge="1"/>
              </a:tr>
              <a:tr h="162725">
                <a:tc gridSpan="3" vMerge="1"/>
                <a:tc hMerge="1" vMerge="1"/>
                <a:tc hMerge="1" vMerge="1"/>
              </a:tr>
              <a:tr h="339850">
                <a:tc>
                  <a:txBody>
                    <a:bodyPr/>
                    <a:lstStyle/>
                    <a:p>
                      <a:pPr indent="0" lvl="0" marL="0" rtl="0" algn="l">
                        <a:spcBef>
                          <a:spcPts val="0"/>
                        </a:spcBef>
                        <a:spcAft>
                          <a:spcPts val="0"/>
                        </a:spcAft>
                        <a:buClr>
                          <a:srgbClr val="000000"/>
                        </a:buClr>
                        <a:buSzPts val="1100"/>
                        <a:buFont typeface="Arial"/>
                        <a:buNone/>
                      </a:pPr>
                      <a:r>
                        <a:rPr lang="en" sz="1100">
                          <a:solidFill>
                            <a:srgbClr val="000000"/>
                          </a:solidFill>
                          <a:latin typeface="Inter"/>
                          <a:ea typeface="Inter"/>
                          <a:cs typeface="Inter"/>
                          <a:sym typeface="Inter"/>
                        </a:rPr>
                        <a:t>Abolition Movement from 1830s-1865.</a:t>
                      </a:r>
                      <a:endParaRPr sz="1100">
                        <a:latin typeface="Inter"/>
                        <a:ea typeface="Inter"/>
                        <a:cs typeface="Inter"/>
                        <a:sym typeface="Inter"/>
                      </a:endParaRPr>
                    </a:p>
                  </a:txBody>
                  <a:tcPr marT="109725" marB="1097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Clr>
                          <a:srgbClr val="000000"/>
                        </a:buClr>
                        <a:buSzPts val="1100"/>
                        <a:buFont typeface="Arial"/>
                        <a:buNone/>
                      </a:pPr>
                      <a:r>
                        <a:rPr lang="en" sz="1100">
                          <a:solidFill>
                            <a:srgbClr val="000000"/>
                          </a:solidFill>
                          <a:latin typeface="Inter"/>
                          <a:ea typeface="Inter"/>
                          <a:cs typeface="Inter"/>
                          <a:sym typeface="Inter"/>
                        </a:rPr>
                        <a:t>The Abolition and Civil Rights Movements are </a:t>
                      </a:r>
                      <a:r>
                        <a:rPr b="1" lang="en" sz="1100">
                          <a:solidFill>
                            <a:srgbClr val="000000"/>
                          </a:solidFill>
                          <a:latin typeface="Inter"/>
                          <a:ea typeface="Inter"/>
                          <a:cs typeface="Inter"/>
                          <a:sym typeface="Inter"/>
                        </a:rPr>
                        <a:t>different in regards to: </a:t>
                      </a:r>
                      <a:r>
                        <a:rPr lang="en" sz="1100">
                          <a:solidFill>
                            <a:srgbClr val="000000"/>
                          </a:solidFill>
                          <a:latin typeface="Inter"/>
                          <a:ea typeface="Inter"/>
                          <a:cs typeface="Inter"/>
                          <a:sym typeface="Inter"/>
                        </a:rPr>
                        <a:t>their time period.</a:t>
                      </a:r>
                      <a:endParaRPr sz="1100">
                        <a:latin typeface="Inter"/>
                        <a:ea typeface="Inter"/>
                        <a:cs typeface="Inter"/>
                        <a:sym typeface="Inter"/>
                      </a:endParaRPr>
                    </a:p>
                  </a:txBody>
                  <a:tcPr marT="109725" marB="1097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Clr>
                          <a:srgbClr val="000000"/>
                        </a:buClr>
                        <a:buSzPts val="1100"/>
                        <a:buFont typeface="Arial"/>
                        <a:buNone/>
                      </a:pPr>
                      <a:r>
                        <a:rPr lang="en" sz="1100">
                          <a:solidFill>
                            <a:srgbClr val="000000"/>
                          </a:solidFill>
                          <a:latin typeface="Inter"/>
                          <a:ea typeface="Inter"/>
                          <a:cs typeface="Inter"/>
                          <a:sym typeface="Inter"/>
                        </a:rPr>
                        <a:t>Civil Rights Movement from 1950s-1960s.</a:t>
                      </a:r>
                      <a:endParaRPr sz="1100">
                        <a:latin typeface="Inter"/>
                        <a:ea typeface="Inter"/>
                        <a:cs typeface="Inter"/>
                        <a:sym typeface="Inter"/>
                      </a:endParaRPr>
                    </a:p>
                  </a:txBody>
                  <a:tcPr marT="109725" marB="1097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06" name="Google Shape;106;p15"/>
          <p:cNvSpPr/>
          <p:nvPr/>
        </p:nvSpPr>
        <p:spPr>
          <a:xfrm rot="-5400000">
            <a:off x="3731413" y="262462"/>
            <a:ext cx="2643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109725" lIns="91425" spcFirstLastPara="1" rIns="91425" wrap="square" tIns="10972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107" name="Google Shape;107;p15"/>
          <p:cNvSpPr txBox="1"/>
          <p:nvPr/>
        </p:nvSpPr>
        <p:spPr>
          <a:xfrm>
            <a:off x="3177013" y="2584587"/>
            <a:ext cx="1373100" cy="400200"/>
          </a:xfrm>
          <a:prstGeom prst="rect">
            <a:avLst/>
          </a:prstGeom>
          <a:noFill/>
          <a:ln cap="flat" cmpd="sng" w="19050">
            <a:solidFill>
              <a:srgbClr val="000000"/>
            </a:solidFill>
            <a:prstDash val="solid"/>
            <a:round/>
            <a:headEnd len="sm" w="sm" type="none"/>
            <a:tailEnd len="sm" w="sm" type="none"/>
          </a:ln>
        </p:spPr>
        <p:txBody>
          <a:bodyPr anchorCtr="0" anchor="ctr" bIns="109725" lIns="91425" spcFirstLastPara="1" rIns="91425" wrap="square" tIns="109725">
            <a:noAutofit/>
          </a:bodyPr>
          <a:lstStyle/>
          <a:p>
            <a:pPr indent="0" lvl="0" marL="0" rtl="0" algn="ctr">
              <a:spcBef>
                <a:spcPts val="0"/>
              </a:spcBef>
              <a:spcAft>
                <a:spcPts val="0"/>
              </a:spcAft>
              <a:buNone/>
            </a:pPr>
            <a:r>
              <a:rPr lang="en" sz="1600">
                <a:latin typeface="Inter"/>
                <a:ea typeface="Inter"/>
                <a:cs typeface="Inter"/>
                <a:sym typeface="Inter"/>
              </a:rPr>
              <a:t>Similarities</a:t>
            </a:r>
            <a:endParaRPr sz="1600">
              <a:latin typeface="Inter"/>
              <a:ea typeface="Inter"/>
              <a:cs typeface="Inter"/>
              <a:sym typeface="Inter"/>
            </a:endParaRPr>
          </a:p>
        </p:txBody>
      </p:sp>
      <p:sp>
        <p:nvSpPr>
          <p:cNvPr id="108" name="Google Shape;108;p15"/>
          <p:cNvSpPr txBox="1"/>
          <p:nvPr/>
        </p:nvSpPr>
        <p:spPr>
          <a:xfrm>
            <a:off x="2495963" y="4213938"/>
            <a:ext cx="2720100" cy="400200"/>
          </a:xfrm>
          <a:prstGeom prst="rect">
            <a:avLst/>
          </a:prstGeom>
          <a:noFill/>
          <a:ln cap="flat" cmpd="sng" w="19050">
            <a:solidFill>
              <a:srgbClr val="000000"/>
            </a:solidFill>
            <a:prstDash val="solid"/>
            <a:round/>
            <a:headEnd len="sm" w="sm" type="none"/>
            <a:tailEnd len="sm" w="sm" type="none"/>
          </a:ln>
        </p:spPr>
        <p:txBody>
          <a:bodyPr anchorCtr="0" anchor="ctr" bIns="109725" lIns="91425" spcFirstLastPara="1" rIns="91425" wrap="square" tIns="109725">
            <a:noAutofit/>
          </a:bodyPr>
          <a:lstStyle/>
          <a:p>
            <a:pPr indent="0" lvl="0" marL="0" rtl="0" algn="ctr">
              <a:spcBef>
                <a:spcPts val="0"/>
              </a:spcBef>
              <a:spcAft>
                <a:spcPts val="0"/>
              </a:spcAft>
              <a:buClr>
                <a:srgbClr val="000000"/>
              </a:buClr>
              <a:buSzPts val="1200"/>
              <a:buFont typeface="Arial"/>
              <a:buNone/>
            </a:pPr>
            <a:r>
              <a:rPr lang="en" sz="1600">
                <a:solidFill>
                  <a:srgbClr val="000000"/>
                </a:solidFill>
                <a:latin typeface="Inter"/>
                <a:ea typeface="Inter"/>
                <a:cs typeface="Inter"/>
                <a:sym typeface="Inter"/>
              </a:rPr>
              <a:t>Different in regards to...</a:t>
            </a:r>
            <a:endParaRPr sz="1700">
              <a:latin typeface="Inter"/>
              <a:ea typeface="Inter"/>
              <a:cs typeface="Inter"/>
              <a:sym typeface="Inter"/>
            </a:endParaRPr>
          </a:p>
        </p:txBody>
      </p:sp>
      <p:sp>
        <p:nvSpPr>
          <p:cNvPr id="109" name="Google Shape;109;p15"/>
          <p:cNvSpPr txBox="1"/>
          <p:nvPr/>
        </p:nvSpPr>
        <p:spPr>
          <a:xfrm>
            <a:off x="4806238" y="2255862"/>
            <a:ext cx="2163300" cy="438000"/>
          </a:xfrm>
          <a:prstGeom prst="rect">
            <a:avLst/>
          </a:prstGeom>
          <a:noFill/>
          <a:ln cap="flat" cmpd="sng" w="9525">
            <a:solidFill>
              <a:srgbClr val="000000"/>
            </a:solidFill>
            <a:prstDash val="solid"/>
            <a:round/>
            <a:headEnd len="sm" w="sm" type="none"/>
            <a:tailEnd len="sm" w="sm" type="none"/>
          </a:ln>
        </p:spPr>
        <p:txBody>
          <a:bodyPr anchorCtr="0" anchor="ctr" bIns="109725" lIns="91425" spcFirstLastPara="1" rIns="91425" wrap="square" tIns="109725">
            <a:noAutofit/>
          </a:bodyPr>
          <a:lstStyle/>
          <a:p>
            <a:pPr indent="0" lvl="0" marL="0" rtl="0" algn="ctr">
              <a:spcBef>
                <a:spcPts val="0"/>
              </a:spcBef>
              <a:spcAft>
                <a:spcPts val="0"/>
              </a:spcAft>
              <a:buNone/>
            </a:pPr>
            <a:r>
              <a:rPr lang="en">
                <a:latin typeface="Inter"/>
                <a:ea typeface="Inter"/>
                <a:cs typeface="Inter"/>
                <a:sym typeface="Inter"/>
              </a:rPr>
              <a:t>Historical Moment 2</a:t>
            </a:r>
            <a:endParaRPr>
              <a:latin typeface="Inter"/>
              <a:ea typeface="Inter"/>
              <a:cs typeface="Inter"/>
              <a:sym typeface="Inter"/>
            </a:endParaRPr>
          </a:p>
        </p:txBody>
      </p:sp>
      <p:sp>
        <p:nvSpPr>
          <p:cNvPr id="110" name="Google Shape;110;p15"/>
          <p:cNvSpPr/>
          <p:nvPr/>
        </p:nvSpPr>
        <p:spPr>
          <a:xfrm rot="-5400000">
            <a:off x="3731413" y="1871700"/>
            <a:ext cx="2643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109725" lIns="91425" spcFirstLastPara="1" rIns="91425" wrap="square" tIns="10972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111" name="Google Shape;111;p15"/>
          <p:cNvSpPr txBox="1"/>
          <p:nvPr/>
        </p:nvSpPr>
        <p:spPr>
          <a:xfrm>
            <a:off x="2271825" y="6248415"/>
            <a:ext cx="4883100" cy="6765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9725" lIns="109725" spcFirstLastPara="1" rIns="109725" wrap="square" tIns="109725">
            <a:noAutofit/>
          </a:bodyPr>
          <a:lstStyle/>
          <a:p>
            <a:pPr indent="0" lvl="0" marL="0" rtl="0" algn="l">
              <a:lnSpc>
                <a:spcPct val="100000"/>
              </a:lnSpc>
              <a:spcBef>
                <a:spcPts val="0"/>
              </a:spcBef>
              <a:spcAft>
                <a:spcPts val="0"/>
              </a:spcAft>
              <a:buNone/>
            </a:pPr>
            <a:r>
              <a:rPr lang="en" sz="1200">
                <a:latin typeface="Plus Jakarta Sans"/>
                <a:ea typeface="Plus Jakarta Sans"/>
                <a:cs typeface="Plus Jakarta Sans"/>
                <a:sym typeface="Plus Jakarta Sans"/>
              </a:rPr>
              <a:t>When our comparisons include both similarities and differences, we avoid being too absolute in our assessment of the past. We </a:t>
            </a:r>
            <a:r>
              <a:rPr lang="en" sz="1200">
                <a:latin typeface="Plus Jakarta Sans"/>
                <a:ea typeface="Plus Jakarta Sans"/>
                <a:cs typeface="Plus Jakarta Sans"/>
                <a:sym typeface="Plus Jakarta Sans"/>
              </a:rPr>
              <a:t>leave</a:t>
            </a:r>
            <a:r>
              <a:rPr lang="en" sz="1200">
                <a:latin typeface="Plus Jakarta Sans"/>
                <a:ea typeface="Plus Jakarta Sans"/>
                <a:cs typeface="Plus Jakarta Sans"/>
                <a:sym typeface="Plus Jakarta Sans"/>
              </a:rPr>
              <a:t> room for complexity and nuance.</a:t>
            </a:r>
            <a:endParaRPr sz="1200">
              <a:latin typeface="Plus Jakarta Sans"/>
              <a:ea typeface="Plus Jakarta Sans"/>
              <a:cs typeface="Plus Jakarta Sans"/>
              <a:sym typeface="Plus Jakarta Sans"/>
            </a:endParaRPr>
          </a:p>
        </p:txBody>
      </p:sp>
      <p:pic>
        <p:nvPicPr>
          <p:cNvPr id="112" name="Google Shape;112;p15"/>
          <p:cNvPicPr preferRelativeResize="0"/>
          <p:nvPr/>
        </p:nvPicPr>
        <p:blipFill>
          <a:blip r:embed="rId5">
            <a:alphaModFix/>
          </a:blip>
          <a:stretch>
            <a:fillRect/>
          </a:stretch>
        </p:blipFill>
        <p:spPr>
          <a:xfrm>
            <a:off x="673225" y="1150575"/>
            <a:ext cx="874500" cy="8745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6" name="Shape 116"/>
        <p:cNvGrpSpPr/>
        <p:nvPr/>
      </p:nvGrpSpPr>
      <p:grpSpPr>
        <a:xfrm>
          <a:off x="0" y="0"/>
          <a:ext cx="0" cy="0"/>
          <a:chOff x="0" y="0"/>
          <a:chExt cx="0" cy="0"/>
        </a:xfrm>
      </p:grpSpPr>
      <p:sp>
        <p:nvSpPr>
          <p:cNvPr id="117" name="Google Shape;117;p16"/>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Comparison (Exemplar)</a:t>
            </a:r>
            <a:endParaRPr sz="2500">
              <a:solidFill>
                <a:schemeClr val="dk1"/>
              </a:solidFill>
              <a:latin typeface="Plus Jakarta Sans"/>
              <a:ea typeface="Plus Jakarta Sans"/>
              <a:cs typeface="Plus Jakarta Sans"/>
              <a:sym typeface="Plus Jakarta Sans"/>
            </a:endParaRPr>
          </a:p>
        </p:txBody>
      </p:sp>
      <p:sp>
        <p:nvSpPr>
          <p:cNvPr id="118" name="Google Shape;118;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19" name="Google Shape;119;p16"/>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20" name="Google Shape;120;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21" name="Google Shape;121;p16"/>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122" name="Google Shape;122;p16"/>
          <p:cNvSpPr txBox="1"/>
          <p:nvPr/>
        </p:nvSpPr>
        <p:spPr>
          <a:xfrm>
            <a:off x="503838" y="2163829"/>
            <a:ext cx="2298600" cy="798000"/>
          </a:xfrm>
          <a:prstGeom prst="rect">
            <a:avLst/>
          </a:prstGeom>
          <a:noFill/>
          <a:ln cap="flat" cmpd="sng" w="19050">
            <a:solidFill>
              <a:srgbClr val="9E9E9E"/>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800">
                <a:solidFill>
                  <a:schemeClr val="dk1"/>
                </a:solidFill>
                <a:latin typeface="Inter"/>
                <a:ea typeface="Inter"/>
                <a:cs typeface="Inter"/>
                <a:sym typeface="Inter"/>
              </a:rPr>
              <a:t>Aztecs</a:t>
            </a:r>
            <a:endParaRPr b="1" sz="1800">
              <a:solidFill>
                <a:schemeClr val="dk1"/>
              </a:solidFill>
              <a:latin typeface="Inter"/>
              <a:ea typeface="Inter"/>
              <a:cs typeface="Inter"/>
              <a:sym typeface="Inter"/>
            </a:endParaRPr>
          </a:p>
        </p:txBody>
      </p:sp>
      <p:sp>
        <p:nvSpPr>
          <p:cNvPr id="123" name="Google Shape;123;p16"/>
          <p:cNvSpPr txBox="1"/>
          <p:nvPr/>
        </p:nvSpPr>
        <p:spPr>
          <a:xfrm>
            <a:off x="4970083" y="2163831"/>
            <a:ext cx="2298600" cy="798000"/>
          </a:xfrm>
          <a:prstGeom prst="rect">
            <a:avLst/>
          </a:prstGeom>
          <a:noFill/>
          <a:ln cap="flat" cmpd="sng" w="19050">
            <a:solidFill>
              <a:srgbClr val="9E9E9E"/>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800">
                <a:latin typeface="Inter"/>
                <a:ea typeface="Inter"/>
                <a:cs typeface="Inter"/>
                <a:sym typeface="Inter"/>
              </a:rPr>
              <a:t>Inkas</a:t>
            </a:r>
            <a:endParaRPr b="1" sz="1800">
              <a:latin typeface="Inter"/>
              <a:ea typeface="Inter"/>
              <a:cs typeface="Inter"/>
              <a:sym typeface="Inter"/>
            </a:endParaRPr>
          </a:p>
        </p:txBody>
      </p:sp>
      <p:graphicFrame>
        <p:nvGraphicFramePr>
          <p:cNvPr id="124" name="Google Shape;124;p16"/>
          <p:cNvGraphicFramePr/>
          <p:nvPr/>
        </p:nvGraphicFramePr>
        <p:xfrm>
          <a:off x="503824" y="3910029"/>
          <a:ext cx="3000000" cy="3000000"/>
        </p:xfrm>
        <a:graphic>
          <a:graphicData uri="http://schemas.openxmlformats.org/drawingml/2006/table">
            <a:tbl>
              <a:tblPr>
                <a:noFill/>
                <a:tableStyleId>{B2075A73-68CF-4E67-AEFD-7F2E86025CC3}</a:tableStyleId>
              </a:tblPr>
              <a:tblGrid>
                <a:gridCol w="2254925"/>
                <a:gridCol w="2254925"/>
                <a:gridCol w="2254925"/>
              </a:tblGrid>
              <a:tr h="1119175">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1</a:t>
                      </a:r>
                      <a:endParaRPr sz="1800">
                        <a:latin typeface="Inter SemiBold"/>
                        <a:ea typeface="Inter SemiBold"/>
                        <a:cs typeface="Inter SemiBold"/>
                        <a:sym typeface="Inter SemiBold"/>
                      </a:endParaRPr>
                    </a:p>
                    <a:p>
                      <a:pPr indent="0" lvl="0" marL="0" rtl="0" algn="ctr">
                        <a:spcBef>
                          <a:spcPts val="0"/>
                        </a:spcBef>
                        <a:spcAft>
                          <a:spcPts val="0"/>
                        </a:spcAft>
                        <a:buNone/>
                      </a:pPr>
                      <a:r>
                        <a:rPr b="1" lang="en" sz="1200">
                          <a:solidFill>
                            <a:srgbClr val="E95C3D"/>
                          </a:solidFill>
                          <a:latin typeface="Inter"/>
                          <a:ea typeface="Inter"/>
                          <a:cs typeface="Inter"/>
                          <a:sym typeface="Inter"/>
                        </a:rPr>
                        <a:t>Both civilizations developed advanced agricultural techniques to sustain large populations.</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2</a:t>
                      </a:r>
                      <a:endParaRPr sz="1800">
                        <a:latin typeface="Inter SemiBold"/>
                        <a:ea typeface="Inter SemiBold"/>
                        <a:cs typeface="Inter SemiBold"/>
                        <a:sym typeface="Inter SemiBold"/>
                      </a:endParaRPr>
                    </a:p>
                    <a:p>
                      <a:pPr indent="0" lvl="0" marL="0" rtl="0" algn="ctr">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Both governments were centralized and led by powerful rulers.</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3</a:t>
                      </a:r>
                      <a:endParaRPr sz="1800">
                        <a:latin typeface="Inter SemiBold"/>
                        <a:ea typeface="Inter SemiBold"/>
                        <a:cs typeface="Inter SemiBold"/>
                        <a:sym typeface="Inter SemiBold"/>
                      </a:endParaRPr>
                    </a:p>
                    <a:p>
                      <a:pPr indent="0" lvl="0" marL="0" rtl="0" algn="ctr">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Both civilizations had polytheistic religions that included human sacrifice and elaborate ceremonies.</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graphicFrame>
        <p:nvGraphicFramePr>
          <p:cNvPr id="125" name="Google Shape;125;p16"/>
          <p:cNvGraphicFramePr/>
          <p:nvPr/>
        </p:nvGraphicFramePr>
        <p:xfrm>
          <a:off x="503824" y="6474548"/>
          <a:ext cx="3000000" cy="3000000"/>
        </p:xfrm>
        <a:graphic>
          <a:graphicData uri="http://schemas.openxmlformats.org/drawingml/2006/table">
            <a:tbl>
              <a:tblPr>
                <a:noFill/>
                <a:tableStyleId>{B2075A73-68CF-4E67-AEFD-7F2E86025CC3}</a:tableStyleId>
              </a:tblPr>
              <a:tblGrid>
                <a:gridCol w="2579025"/>
                <a:gridCol w="1616500"/>
                <a:gridCol w="2569225"/>
              </a:tblGrid>
              <a:tr h="852625">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Aztec were located in the Valley of Mexico in Central America.</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500">
                          <a:solidFill>
                            <a:srgbClr val="E95C3D"/>
                          </a:solidFill>
                          <a:latin typeface="Inter"/>
                          <a:ea typeface="Inter"/>
                          <a:cs typeface="Inter"/>
                          <a:sym typeface="Inter"/>
                        </a:rPr>
                        <a:t>Location</a:t>
                      </a:r>
                      <a:endParaRPr b="1" sz="1500">
                        <a:solidFill>
                          <a:srgbClr val="E95C3D"/>
                        </a:solidFill>
                        <a:latin typeface="Inter"/>
                        <a:ea typeface="Inter"/>
                        <a:cs typeface="Inter"/>
                        <a:sym typeface="Inter"/>
                      </a:endParaRPr>
                    </a:p>
                  </a:txBody>
                  <a:tcPr marT="95775" marB="95775" marR="97150" marL="97150"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Inka ruled across the Andean mountains in South America.</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52625">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Aztec were a loose confederation of city-states who maintained an alliance.</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500">
                          <a:solidFill>
                            <a:srgbClr val="E95C3D"/>
                          </a:solidFill>
                          <a:latin typeface="Inter"/>
                          <a:ea typeface="Inter"/>
                          <a:cs typeface="Inter"/>
                          <a:sym typeface="Inter"/>
                        </a:rPr>
                        <a:t>Political Structure</a:t>
                      </a:r>
                      <a:endParaRPr b="1" sz="1500">
                        <a:solidFill>
                          <a:srgbClr val="E95C3D"/>
                        </a:solidFill>
                        <a:latin typeface="Inter"/>
                        <a:ea typeface="Inter"/>
                        <a:cs typeface="Inter"/>
                        <a:sym typeface="Inter"/>
                      </a:endParaRPr>
                    </a:p>
                  </a:txBody>
                  <a:tcPr marT="95775" marB="95775" marR="97150" marL="97150"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Inka sought to assimilate conquered peoples into the Inka empire.</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52625">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Aztec employed a detailed and sophisticated tribute system that most often involved goods.</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500">
                          <a:solidFill>
                            <a:srgbClr val="E95C3D"/>
                          </a:solidFill>
                          <a:latin typeface="Inter"/>
                          <a:ea typeface="Inter"/>
                          <a:cs typeface="Inter"/>
                          <a:sym typeface="Inter"/>
                        </a:rPr>
                        <a:t>Economic Policy</a:t>
                      </a:r>
                      <a:endParaRPr b="1" sz="1500">
                        <a:solidFill>
                          <a:srgbClr val="E95C3D"/>
                        </a:solidFill>
                        <a:latin typeface="Inter"/>
                        <a:ea typeface="Inter"/>
                        <a:cs typeface="Inter"/>
                        <a:sym typeface="Inter"/>
                      </a:endParaRPr>
                    </a:p>
                  </a:txBody>
                  <a:tcPr marT="95775" marB="95775" marR="97150" marL="97150"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Inka employed the mit’a system that most often collected taxes in the form of labor.</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sp>
        <p:nvSpPr>
          <p:cNvPr id="126" name="Google Shape;126;p16"/>
          <p:cNvSpPr/>
          <p:nvPr/>
        </p:nvSpPr>
        <p:spPr>
          <a:xfrm rot="-5400000">
            <a:off x="3411863" y="545679"/>
            <a:ext cx="9795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127" name="Google Shape;127;p16"/>
          <p:cNvSpPr/>
          <p:nvPr/>
        </p:nvSpPr>
        <p:spPr>
          <a:xfrm rot="-5400000">
            <a:off x="3596213" y="3304133"/>
            <a:ext cx="6108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128" name="Google Shape;128;p16"/>
          <p:cNvSpPr txBox="1"/>
          <p:nvPr/>
        </p:nvSpPr>
        <p:spPr>
          <a:xfrm>
            <a:off x="3199613" y="2411540"/>
            <a:ext cx="1373100" cy="4506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700">
                <a:latin typeface="Inter"/>
                <a:ea typeface="Inter"/>
                <a:cs typeface="Inter"/>
                <a:sym typeface="Inter"/>
              </a:rPr>
              <a:t>Similarities</a:t>
            </a:r>
            <a:endParaRPr sz="1700">
              <a:latin typeface="Inter"/>
              <a:ea typeface="Inter"/>
              <a:cs typeface="Inter"/>
              <a:sym typeface="Inter"/>
            </a:endParaRPr>
          </a:p>
        </p:txBody>
      </p:sp>
      <p:sp>
        <p:nvSpPr>
          <p:cNvPr id="129" name="Google Shape;129;p16"/>
          <p:cNvSpPr txBox="1"/>
          <p:nvPr/>
        </p:nvSpPr>
        <p:spPr>
          <a:xfrm>
            <a:off x="2541553" y="5345018"/>
            <a:ext cx="2720100" cy="4506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sz="1600">
                <a:solidFill>
                  <a:schemeClr val="dk1"/>
                </a:solidFill>
                <a:latin typeface="Inter"/>
                <a:ea typeface="Inter"/>
                <a:cs typeface="Inter"/>
                <a:sym typeface="Inter"/>
              </a:rPr>
              <a:t>Different in regards to...</a:t>
            </a:r>
            <a:endParaRPr sz="1600">
              <a:solidFill>
                <a:schemeClr val="dk1"/>
              </a:solidFill>
              <a:latin typeface="Inter"/>
              <a:ea typeface="Inter"/>
              <a:cs typeface="Inter"/>
              <a:sym typeface="Inter"/>
            </a:endParaRPr>
          </a:p>
          <a:p>
            <a:pPr indent="0" lvl="0" marL="0" rtl="0" algn="ctr">
              <a:spcBef>
                <a:spcPts val="0"/>
              </a:spcBef>
              <a:spcAft>
                <a:spcPts val="0"/>
              </a:spcAft>
              <a:buNone/>
            </a:pPr>
            <a:r>
              <a:t/>
            </a:r>
            <a:endParaRPr sz="1700">
              <a:latin typeface="Inter"/>
              <a:ea typeface="Inter"/>
              <a:cs typeface="Inter"/>
              <a:sym typeface="Inter"/>
            </a:endParaRPr>
          </a:p>
        </p:txBody>
      </p:sp>
      <p:sp>
        <p:nvSpPr>
          <p:cNvPr id="130" name="Google Shape;130;p16"/>
          <p:cNvSpPr txBox="1"/>
          <p:nvPr/>
        </p:nvSpPr>
        <p:spPr>
          <a:xfrm>
            <a:off x="966600" y="1165650"/>
            <a:ext cx="6091200" cy="6744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a:t>
            </a:r>
            <a:r>
              <a:rPr lang="en" sz="1200">
                <a:solidFill>
                  <a:schemeClr val="dk1"/>
                </a:solidFill>
                <a:latin typeface="Plus Jakarta Sans"/>
                <a:ea typeface="Plus Jakarta Sans"/>
                <a:cs typeface="Plus Jakarta Sans"/>
                <a:sym typeface="Plus Jakarta Sans"/>
              </a:rPr>
              <a:t>Identify three ways that the Aztecs and Inkas are similar. Next, identify three ways in which they differ. In the middle of the differences table, identify how they are different from each other.</a:t>
            </a:r>
            <a:endParaRPr sz="1200">
              <a:latin typeface="Plus Jakarta Sans"/>
              <a:ea typeface="Plus Jakarta Sans"/>
              <a:cs typeface="Plus Jakarta Sans"/>
              <a:sym typeface="Plus Jakarta Sans"/>
            </a:endParaRPr>
          </a:p>
        </p:txBody>
      </p:sp>
      <p:pic>
        <p:nvPicPr>
          <p:cNvPr id="131" name="Google Shape;131;p16"/>
          <p:cNvPicPr preferRelativeResize="0"/>
          <p:nvPr/>
        </p:nvPicPr>
        <p:blipFill>
          <a:blip r:embed="rId5">
            <a:alphaModFix/>
          </a:blip>
          <a:stretch>
            <a:fillRect/>
          </a:stretch>
        </p:blipFill>
        <p:spPr>
          <a:xfrm>
            <a:off x="342975" y="1165660"/>
            <a:ext cx="674458" cy="674457"/>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